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Nunito"/>
      <p:regular r:id="rId18"/>
      <p:bold r:id="rId19"/>
      <p:italic r:id="rId20"/>
      <p:boldItalic r:id="rId21"/>
    </p:embeddedFont>
    <p:embeddedFont>
      <p:font typeface="Playfair Display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AFD18F5E-9971-43AD-B2DE-CA69608387FE}">
  <a:tblStyle styleId="{AFD18F5E-9971-43AD-B2DE-CA69608387F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italic.fntdata"/><Relationship Id="rId22" Type="http://schemas.openxmlformats.org/officeDocument/2006/relationships/font" Target="fonts/PlayfairDisplay-regular.fntdata"/><Relationship Id="rId21" Type="http://schemas.openxmlformats.org/officeDocument/2006/relationships/font" Target="fonts/Nunito-boldItalic.fntdata"/><Relationship Id="rId24" Type="http://schemas.openxmlformats.org/officeDocument/2006/relationships/font" Target="fonts/PlayfairDisplay-italic.fntdata"/><Relationship Id="rId23" Type="http://schemas.openxmlformats.org/officeDocument/2006/relationships/font" Target="fonts/PlayfairDisplay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schemas.openxmlformats.org/officeDocument/2006/relationships/font" Target="fonts/PlayfairDisplay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Nunito-bold.fntdata"/><Relationship Id="rId18" Type="http://schemas.openxmlformats.org/officeDocument/2006/relationships/font" Target="fonts/Nuni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481b4aa79_4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481b4aa79_4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635c120f89_25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635c120f89_25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0da8daac1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80da8daac1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12d224f7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812d224f7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0da8daac1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80da8daac1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481b4aa79_3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481b4aa79_3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0da8daac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80da8daac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0da8daac1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0da8daac1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0da8daac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0da8daac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0da8daac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0da8daac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80da8daac1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80da8daac1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o365.k12cc.tw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12.png"/><Relationship Id="rId6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sso.edu.tw/register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hyperlink" Target="https://stuportal.boe.ttct.edu.tw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619175" y="1051850"/>
            <a:ext cx="82605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>
                <a:latin typeface="DFKai-SB"/>
                <a:ea typeface="DFKai-SB"/>
                <a:cs typeface="DFKai-SB"/>
                <a:sym typeface="DFKai-SB"/>
              </a:rPr>
              <a:t>教育體系單一簽入說明</a:t>
            </a:r>
            <a:endParaRPr sz="60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3969575" y="2702600"/>
            <a:ext cx="49101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臺東縣教育網路中心</a:t>
            </a:r>
            <a:endParaRPr sz="3000"/>
          </a:p>
        </p:txBody>
      </p:sp>
      <p:pic>
        <p:nvPicPr>
          <p:cNvPr id="130" name="Google Shape;13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8025" y="3959834"/>
            <a:ext cx="2889901" cy="926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4075" y="3635463"/>
            <a:ext cx="2889900" cy="157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2"/>
          <p:cNvSpPr txBox="1"/>
          <p:nvPr>
            <p:ph type="title"/>
          </p:nvPr>
        </p:nvSpPr>
        <p:spPr>
          <a:xfrm>
            <a:off x="507100" y="367950"/>
            <a:ext cx="8520600" cy="42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教師啟用GOOGLE服務方式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1.登入資訊入口網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2.選擇個人服務→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  Google服務→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  Gmail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2"/>
          <p:cNvSpPr txBox="1"/>
          <p:nvPr/>
        </p:nvSpPr>
        <p:spPr>
          <a:xfrm>
            <a:off x="110588" y="3059200"/>
            <a:ext cx="22224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08" name="Google Shape;20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0075" y="1250675"/>
            <a:ext cx="4752250" cy="350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3"/>
          <p:cNvSpPr txBox="1"/>
          <p:nvPr>
            <p:ph type="title"/>
          </p:nvPr>
        </p:nvSpPr>
        <p:spPr>
          <a:xfrm>
            <a:off x="507100" y="453750"/>
            <a:ext cx="8520600" cy="42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師生</a:t>
            </a:r>
            <a:r>
              <a:rPr lang="zh-TW"/>
              <a:t>啟用</a:t>
            </a:r>
            <a:r>
              <a:rPr lang="zh-TW"/>
              <a:t>微軟OFFICE365教育版</a:t>
            </a:r>
            <a:r>
              <a:rPr lang="zh-TW"/>
              <a:t>服務方式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登入 </a:t>
            </a:r>
            <a:r>
              <a:rPr lang="zh-TW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https://o365.k12cc.tw/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可參考該頁面啟用說明</a:t>
            </a:r>
            <a:endParaRPr/>
          </a:p>
        </p:txBody>
      </p:sp>
      <p:sp>
        <p:nvSpPr>
          <p:cNvPr id="214" name="Google Shape;214;p23"/>
          <p:cNvSpPr txBox="1"/>
          <p:nvPr/>
        </p:nvSpPr>
        <p:spPr>
          <a:xfrm>
            <a:off x="110588" y="3059200"/>
            <a:ext cx="22224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4"/>
          <p:cNvSpPr txBox="1"/>
          <p:nvPr>
            <p:ph idx="1" type="body"/>
          </p:nvPr>
        </p:nvSpPr>
        <p:spPr>
          <a:xfrm>
            <a:off x="311700" y="903675"/>
            <a:ext cx="8520600" cy="7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zh-TW" sz="2400"/>
              <a:t>目前師</a:t>
            </a:r>
            <a:r>
              <a:rPr lang="zh-TW" sz="2400"/>
              <a:t>生帳號</a:t>
            </a:r>
            <a:r>
              <a:rPr lang="zh-TW" sz="2400"/>
              <a:t>產生標準流程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434343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37" name="Google Shape;137;p14"/>
          <p:cNvSpPr txBox="1"/>
          <p:nvPr>
            <p:ph type="title"/>
          </p:nvPr>
        </p:nvSpPr>
        <p:spPr>
          <a:xfrm>
            <a:off x="224400" y="19577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教育網路中心業務報告-教育體系單一簽入</a:t>
            </a:r>
            <a:endParaRPr/>
          </a:p>
        </p:txBody>
      </p:sp>
      <p:pic>
        <p:nvPicPr>
          <p:cNvPr id="138" name="Google Shape;13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925" y="1670250"/>
            <a:ext cx="1661625" cy="5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4"/>
          <p:cNvSpPr/>
          <p:nvPr/>
        </p:nvSpPr>
        <p:spPr>
          <a:xfrm rot="1129092">
            <a:off x="2626776" y="2190088"/>
            <a:ext cx="567325" cy="51571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1650" y="2190122"/>
            <a:ext cx="1783396" cy="5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4"/>
          <p:cNvSpPr/>
          <p:nvPr/>
        </p:nvSpPr>
        <p:spPr>
          <a:xfrm>
            <a:off x="5576338" y="2589775"/>
            <a:ext cx="567300" cy="515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41645" y="2237487"/>
            <a:ext cx="2239030" cy="122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4"/>
          <p:cNvSpPr txBox="1"/>
          <p:nvPr/>
        </p:nvSpPr>
        <p:spPr>
          <a:xfrm>
            <a:off x="499888" y="2299825"/>
            <a:ext cx="1998000" cy="10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學校註冊人員建立</a:t>
            </a:r>
            <a:br>
              <a:rPr lang="zh-TW">
                <a:latin typeface="Calibri"/>
                <a:ea typeface="Calibri"/>
                <a:cs typeface="Calibri"/>
                <a:sym typeface="Calibri"/>
              </a:rPr>
            </a:br>
            <a:r>
              <a:rPr lang="zh-TW">
                <a:latin typeface="Calibri"/>
                <a:ea typeface="Calibri"/>
                <a:cs typeface="Calibri"/>
                <a:sym typeface="Calibri"/>
              </a:rPr>
              <a:t>學生個人資料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4"/>
          <p:cNvSpPr txBox="1"/>
          <p:nvPr/>
        </p:nvSpPr>
        <p:spPr>
          <a:xfrm>
            <a:off x="3420775" y="2761725"/>
            <a:ext cx="1998000" cy="15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1.系統每日抓取學籍資料產生縣版OPENID帳號(由縣配發帳號)。</a:t>
            </a:r>
            <a:br>
              <a:rPr lang="zh-TW">
                <a:latin typeface="Calibri"/>
                <a:ea typeface="Calibri"/>
                <a:cs typeface="Calibri"/>
                <a:sym typeface="Calibri"/>
              </a:rPr>
            </a:br>
            <a:r>
              <a:rPr lang="zh-TW"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zh-TW">
                <a:latin typeface="Calibri"/>
                <a:ea typeface="Calibri"/>
                <a:cs typeface="Calibri"/>
                <a:sym typeface="Calibri"/>
              </a:rPr>
              <a:t>教師自行申請DOVE公務郵件帳號時同時設為縣版OPENID帳號。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4"/>
          <p:cNvSpPr txBox="1"/>
          <p:nvPr/>
        </p:nvSpPr>
        <p:spPr>
          <a:xfrm>
            <a:off x="6702050" y="3105475"/>
            <a:ext cx="1998000" cy="10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使用者自行到教育雲系統申請教育雲帳號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9263" y="3453393"/>
            <a:ext cx="1792932" cy="5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4"/>
          <p:cNvSpPr/>
          <p:nvPr/>
        </p:nvSpPr>
        <p:spPr>
          <a:xfrm rot="-1761465">
            <a:off x="2675706" y="3137437"/>
            <a:ext cx="567249" cy="51578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4"/>
          <p:cNvSpPr txBox="1"/>
          <p:nvPr/>
        </p:nvSpPr>
        <p:spPr>
          <a:xfrm>
            <a:off x="564927" y="3943125"/>
            <a:ext cx="2374500" cy="10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學校人事建立</a:t>
            </a:r>
            <a:br>
              <a:rPr lang="zh-TW">
                <a:latin typeface="Calibri"/>
                <a:ea typeface="Calibri"/>
                <a:cs typeface="Calibri"/>
                <a:sym typeface="Calibri"/>
              </a:rPr>
            </a:br>
            <a:r>
              <a:rPr lang="zh-TW">
                <a:latin typeface="Calibri"/>
                <a:ea typeface="Calibri"/>
                <a:cs typeface="Calibri"/>
                <a:sym typeface="Calibri"/>
              </a:rPr>
              <a:t>教職員個人資料</a:t>
            </a:r>
            <a:br>
              <a:rPr lang="zh-TW">
                <a:latin typeface="Calibri"/>
                <a:ea typeface="Calibri"/>
                <a:cs typeface="Calibri"/>
                <a:sym typeface="Calibri"/>
              </a:rPr>
            </a:b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"/>
          <p:cNvSpPr txBox="1"/>
          <p:nvPr>
            <p:ph idx="1" type="body"/>
          </p:nvPr>
        </p:nvSpPr>
        <p:spPr>
          <a:xfrm>
            <a:off x="311700" y="914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zh-TW" sz="2400"/>
              <a:t>教育部與臺東OPENID帳號</a:t>
            </a:r>
            <a:r>
              <a:rPr lang="zh-TW" sz="2400"/>
              <a:t>目前應用分類</a:t>
            </a:r>
            <a:endParaRPr sz="2400"/>
          </a:p>
        </p:txBody>
      </p:sp>
      <p:graphicFrame>
        <p:nvGraphicFramePr>
          <p:cNvPr id="154" name="Google Shape;154;p15"/>
          <p:cNvGraphicFramePr/>
          <p:nvPr/>
        </p:nvGraphicFramePr>
        <p:xfrm>
          <a:off x="511950" y="1538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{AFD18F5E-9971-43AD-B2DE-CA69608387FE}</a:tableStyleId>
              </a:tblPr>
              <a:tblGrid>
                <a:gridCol w="3996725"/>
                <a:gridCol w="39967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/>
                        <a:t>臺東縣</a:t>
                      </a:r>
                      <a:r>
                        <a:rPr b="1" lang="zh-TW">
                          <a:solidFill>
                            <a:schemeClr val="dk2"/>
                          </a:solidFill>
                        </a:rPr>
                        <a:t>單一簽入 </a:t>
                      </a:r>
                      <a:r>
                        <a:rPr b="1" lang="zh-TW"/>
                        <a:t>OPENID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/>
                        <a:t>教育部</a:t>
                      </a:r>
                      <a:r>
                        <a:rPr b="1" lang="zh-TW">
                          <a:solidFill>
                            <a:schemeClr val="dk2"/>
                          </a:solidFill>
                        </a:rPr>
                        <a:t>單一簽入 </a:t>
                      </a:r>
                      <a:r>
                        <a:rPr b="1" lang="zh-TW"/>
                        <a:t>OPENID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F9CB9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1.</a:t>
                      </a:r>
                      <a:r>
                        <a:rPr lang="zh-TW"/>
                        <a:t>提供教育部OPENID申請帳號的認證依據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1.</a:t>
                      </a:r>
                      <a:r>
                        <a:rPr lang="zh-TW"/>
                        <a:t>教育雲各項服務(因材網、均一、學習拍等)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2.</a:t>
                      </a:r>
                      <a:r>
                        <a:rPr lang="zh-TW"/>
                        <a:t>提供登入教育部單一簽入的第三方認證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2.</a:t>
                      </a:r>
                      <a:r>
                        <a:rPr lang="zh-TW">
                          <a:solidFill>
                            <a:schemeClr val="dk2"/>
                          </a:solidFill>
                        </a:rPr>
                        <a:t>教育部電子郵件 (@mail.edu.tw)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3.</a:t>
                      </a:r>
                      <a:r>
                        <a:rPr lang="zh-TW"/>
                        <a:t>可啟用GOOGLE教育版(需自行登入啟用)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3.</a:t>
                      </a:r>
                      <a:r>
                        <a:rPr lang="zh-TW"/>
                        <a:t>全國在職教師進修網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4.</a:t>
                      </a:r>
                      <a:r>
                        <a:rPr lang="zh-TW"/>
                        <a:t>資訊服務入口網行政服務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4.</a:t>
                      </a:r>
                      <a:r>
                        <a:rPr lang="zh-TW">
                          <a:solidFill>
                            <a:schemeClr val="dk2"/>
                          </a:solidFill>
                        </a:rPr>
                        <a:t>微軟教育版OFFICE365 (@ms.edu.tw)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5.DOVE</a:t>
                      </a:r>
                      <a:r>
                        <a:rPr lang="zh-TW"/>
                        <a:t>公務郵件 (@dove.ttct.edu.tw)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6.</a:t>
                      </a:r>
                      <a:r>
                        <a:rPr lang="zh-TW"/>
                        <a:t>教育無線漫遊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55" name="Google Shape;155;p15"/>
          <p:cNvSpPr txBox="1"/>
          <p:nvPr>
            <p:ph type="title"/>
          </p:nvPr>
        </p:nvSpPr>
        <p:spPr>
          <a:xfrm>
            <a:off x="224400" y="19577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教育網路中心業務報告-教育體系單一簽入</a:t>
            </a:r>
            <a:endParaRPr/>
          </a:p>
        </p:txBody>
      </p:sp>
      <p:pic>
        <p:nvPicPr>
          <p:cNvPr id="156" name="Google Shape;15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5625" y="4019275"/>
            <a:ext cx="2339225" cy="74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5500" y="3500500"/>
            <a:ext cx="2889900" cy="157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6"/>
          <p:cNvSpPr txBox="1"/>
          <p:nvPr>
            <p:ph type="title"/>
          </p:nvPr>
        </p:nvSpPr>
        <p:spPr>
          <a:xfrm>
            <a:off x="224400" y="19577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教育網路中心業務報告-</a:t>
            </a:r>
            <a:r>
              <a:rPr lang="zh-TW"/>
              <a:t>教育體系單一簽入</a:t>
            </a:r>
            <a:endParaRPr/>
          </a:p>
        </p:txBody>
      </p:sp>
      <p:sp>
        <p:nvSpPr>
          <p:cNvPr id="163" name="Google Shape;163;p16"/>
          <p:cNvSpPr txBox="1"/>
          <p:nvPr>
            <p:ph idx="1" type="body"/>
          </p:nvPr>
        </p:nvSpPr>
        <p:spPr>
          <a:xfrm>
            <a:off x="311700" y="1234075"/>
            <a:ext cx="8520600" cy="39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zh-TW" sz="2400"/>
              <a:t>教育部與臺東OPENID帳號區別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DFKai-SB"/>
              <a:buChar char="➢"/>
            </a:pPr>
            <a:r>
              <a:rPr lang="zh-TW" sz="2400">
                <a:solidFill>
                  <a:srgbClr val="980000"/>
                </a:solidFill>
                <a:latin typeface="DFKai-SB"/>
                <a:ea typeface="DFKai-SB"/>
                <a:cs typeface="DFKai-SB"/>
                <a:sym typeface="DFKai-SB"/>
              </a:rPr>
              <a:t>教育雲端帳號：教育部的系統</a:t>
            </a:r>
            <a:br>
              <a:rPr lang="zh-TW" sz="2400">
                <a:solidFill>
                  <a:srgbClr val="434343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2400">
                <a:solidFill>
                  <a:srgbClr val="434343"/>
                </a:solidFill>
                <a:latin typeface="DFKai-SB"/>
                <a:ea typeface="DFKai-SB"/>
                <a:cs typeface="DFKai-SB"/>
                <a:sym typeface="DFKai-SB"/>
              </a:rPr>
              <a:t> (@mail.edu.tw、@ms.edu.tw)</a:t>
            </a:r>
            <a:br>
              <a:rPr lang="zh-TW" sz="2400">
                <a:solidFill>
                  <a:srgbClr val="434343"/>
                </a:solidFill>
                <a:latin typeface="DFKai-SB"/>
                <a:ea typeface="DFKai-SB"/>
                <a:cs typeface="DFKai-SB"/>
                <a:sym typeface="DFKai-SB"/>
              </a:rPr>
            </a:br>
            <a:endParaRPr sz="2400">
              <a:solidFill>
                <a:srgbClr val="434343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DFKai-SB"/>
              <a:buChar char="➢"/>
            </a:pPr>
            <a:r>
              <a:rPr lang="zh-TW" sz="2400">
                <a:solidFill>
                  <a:srgbClr val="980000"/>
                </a:solidFill>
                <a:latin typeface="DFKai-SB"/>
                <a:ea typeface="DFKai-SB"/>
                <a:cs typeface="DFKai-SB"/>
                <a:sym typeface="DFKai-SB"/>
              </a:rPr>
              <a:t>臺東縣單一帳號：臺東縣自建的系統</a:t>
            </a:r>
            <a:br>
              <a:rPr lang="zh-TW" sz="2400">
                <a:solidFill>
                  <a:srgbClr val="434343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2400">
                <a:solidFill>
                  <a:srgbClr val="434343"/>
                </a:solidFill>
                <a:latin typeface="DFKai-SB"/>
                <a:ea typeface="DFKai-SB"/>
                <a:cs typeface="DFKai-SB"/>
                <a:sym typeface="DFKai-SB"/>
              </a:rPr>
              <a:t>(DOVE帳號、GOOGLE教育帳號：@dove.ttct.edu.tw、</a:t>
            </a:r>
            <a:r>
              <a:rPr lang="zh-TW" sz="2400">
                <a:solidFill>
                  <a:srgbClr val="434343"/>
                </a:solidFill>
                <a:latin typeface="DFKai-SB"/>
                <a:ea typeface="DFKai-SB"/>
                <a:cs typeface="DFKai-SB"/>
                <a:sym typeface="DFKai-SB"/>
              </a:rPr>
              <a:t>@ttct.edu.tw</a:t>
            </a:r>
            <a:r>
              <a:rPr lang="zh-TW" sz="2400">
                <a:solidFill>
                  <a:srgbClr val="434343"/>
                </a:solidFill>
                <a:latin typeface="DFKai-SB"/>
                <a:ea typeface="DFKai-SB"/>
                <a:cs typeface="DFKai-SB"/>
                <a:sym typeface="DFKai-SB"/>
              </a:rPr>
              <a:t>)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 txBox="1"/>
          <p:nvPr>
            <p:ph idx="1" type="body"/>
          </p:nvPr>
        </p:nvSpPr>
        <p:spPr>
          <a:xfrm>
            <a:off x="311700" y="903675"/>
            <a:ext cx="8520600" cy="39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zh-TW" sz="2400"/>
              <a:t>教師</a:t>
            </a:r>
            <a:r>
              <a:rPr lang="zh-TW" sz="2400"/>
              <a:t>帳號</a:t>
            </a:r>
            <a:r>
              <a:rPr lang="zh-TW" sz="2400"/>
              <a:t>與學生帳號</a:t>
            </a:r>
            <a:r>
              <a:rPr lang="zh-TW" sz="2400"/>
              <a:t>區別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DFKai-SB"/>
              <a:buChar char="➢"/>
            </a:pPr>
            <a:r>
              <a:rPr lang="zh-TW" sz="2400">
                <a:solidFill>
                  <a:srgbClr val="434343"/>
                </a:solidFill>
                <a:latin typeface="DFKai-SB"/>
                <a:ea typeface="DFKai-SB"/>
                <a:cs typeface="DFKai-SB"/>
                <a:sym typeface="DFKai-SB"/>
              </a:rPr>
              <a:t>臺東縣教職員：依資訊入口網所申請DOVE信箱自選帳號</a:t>
            </a:r>
            <a:br>
              <a:rPr lang="zh-TW" sz="2400">
                <a:solidFill>
                  <a:srgbClr val="434343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2400">
                <a:solidFill>
                  <a:srgbClr val="434343"/>
                </a:solidFill>
                <a:latin typeface="DFKai-SB"/>
                <a:ea typeface="DFKai-SB"/>
                <a:cs typeface="DFKai-SB"/>
                <a:sym typeface="DFKai-SB"/>
              </a:rPr>
              <a:t>(例如DOVE 帳號為 wii)</a:t>
            </a:r>
            <a:endParaRPr sz="2400">
              <a:solidFill>
                <a:srgbClr val="434343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DFKai-SB"/>
              <a:buChar char="➢"/>
            </a:pPr>
            <a:r>
              <a:rPr lang="zh-TW" sz="2400">
                <a:solidFill>
                  <a:srgbClr val="434343"/>
                </a:solidFill>
                <a:latin typeface="DFKai-SB"/>
                <a:ea typeface="DFKai-SB"/>
                <a:cs typeface="DFKai-SB"/>
                <a:sym typeface="DFKai-SB"/>
              </a:rPr>
              <a:t>臺東縣中小學學生：由校務系統資料轉入資訊服務入口網所派發帳號，則格式為： (例如學生帳號為sy035)</a:t>
            </a:r>
            <a:endParaRPr sz="2400">
              <a:solidFill>
                <a:srgbClr val="434343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DFKai-SB"/>
              <a:buChar char="➢"/>
            </a:pPr>
            <a:r>
              <a:rPr lang="zh-TW" sz="2400">
                <a:solidFill>
                  <a:srgbClr val="434343"/>
                </a:solidFill>
                <a:latin typeface="DFKai-SB"/>
                <a:ea typeface="DFKai-SB"/>
                <a:cs typeface="DFKai-SB"/>
                <a:sym typeface="DFKai-SB"/>
              </a:rPr>
              <a:t>教育部雲端帳號：</a:t>
            </a:r>
            <a:r>
              <a:rPr lang="zh-TW" sz="2400">
                <a:solidFill>
                  <a:srgbClr val="980000"/>
                </a:solidFill>
                <a:latin typeface="DFKai-SB"/>
                <a:ea typeface="DFKai-SB"/>
                <a:cs typeface="DFKai-SB"/>
                <a:sym typeface="DFKai-SB"/>
              </a:rPr>
              <a:t>不配發</a:t>
            </a:r>
            <a:r>
              <a:rPr lang="zh-TW" sz="2400">
                <a:solidFill>
                  <a:srgbClr val="434343"/>
                </a:solidFill>
                <a:latin typeface="DFKai-SB"/>
                <a:ea typeface="DFKai-SB"/>
                <a:cs typeface="DFKai-SB"/>
                <a:sym typeface="DFKai-SB"/>
              </a:rPr>
              <a:t>，師生皆需在教育部單一簽入系統另外自選帳號(可以設定同縣內帳號，但無法與外縣市重複!)。</a:t>
            </a:r>
            <a:endParaRPr sz="2400">
              <a:solidFill>
                <a:srgbClr val="434343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69" name="Google Shape;169;p17"/>
          <p:cNvSpPr txBox="1"/>
          <p:nvPr>
            <p:ph type="title"/>
          </p:nvPr>
        </p:nvSpPr>
        <p:spPr>
          <a:xfrm>
            <a:off x="224400" y="19577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教育網路中心業務報告-教育體系單一簽入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"/>
          <p:cNvSpPr txBox="1"/>
          <p:nvPr>
            <p:ph idx="1" type="body"/>
          </p:nvPr>
        </p:nvSpPr>
        <p:spPr>
          <a:xfrm>
            <a:off x="311700" y="908850"/>
            <a:ext cx="8520600" cy="332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zh-TW" sz="2400"/>
              <a:t>教育部</a:t>
            </a:r>
            <a:r>
              <a:rPr lang="zh-TW" sz="2400"/>
              <a:t>帳號申請</a:t>
            </a:r>
            <a:r>
              <a:rPr lang="zh-TW" sz="2400"/>
              <a:t>管道</a:t>
            </a:r>
            <a:r>
              <a:rPr lang="zh-TW" sz="2400"/>
              <a:t>：(</a:t>
            </a:r>
            <a:r>
              <a:rPr lang="zh-TW" sz="2400"/>
              <a:t>目前須先擁有縣內帳號才能申請)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zh-TW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https://www.sso.edu.tw/register</a:t>
            </a:r>
            <a:r>
              <a:rPr lang="zh-TW" sz="2400">
                <a:solidFill>
                  <a:srgbClr val="980000"/>
                </a:solidFill>
              </a:rPr>
              <a:t>  </a:t>
            </a:r>
            <a:r>
              <a:rPr lang="zh-TW" sz="1800">
                <a:solidFill>
                  <a:srgbClr val="980000"/>
                </a:solidFill>
              </a:rPr>
              <a:t>      (目前可用於查轉學生帳號)</a:t>
            </a:r>
            <a:endParaRPr sz="1800">
              <a:solidFill>
                <a:srgbClr val="980000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434343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75" name="Google Shape;17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1950" y="2093572"/>
            <a:ext cx="7029324" cy="274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8"/>
          <p:cNvSpPr txBox="1"/>
          <p:nvPr>
            <p:ph type="title"/>
          </p:nvPr>
        </p:nvSpPr>
        <p:spPr>
          <a:xfrm>
            <a:off x="224400" y="19577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教育網路中心業務報告-教育體系單一簽入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"/>
          <p:cNvSpPr txBox="1"/>
          <p:nvPr>
            <p:ph idx="1" type="body"/>
          </p:nvPr>
        </p:nvSpPr>
        <p:spPr>
          <a:xfrm>
            <a:off x="311700" y="1002800"/>
            <a:ext cx="8520600" cy="332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zh-TW" sz="2400"/>
              <a:t>臺東縣教職員帳號申請說明：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980000"/>
                </a:solidFill>
              </a:rPr>
              <a:t>進入資訊服務入口網</a:t>
            </a:r>
            <a:br>
              <a:rPr lang="zh-TW" sz="2400">
                <a:solidFill>
                  <a:srgbClr val="980000"/>
                </a:solidFill>
              </a:rPr>
            </a:br>
            <a:r>
              <a:rPr lang="zh-TW" sz="2400">
                <a:solidFill>
                  <a:srgbClr val="980000"/>
                </a:solidFill>
              </a:rPr>
              <a:t>點選個人服務→電子郵件</a:t>
            </a:r>
            <a:br>
              <a:rPr lang="zh-TW" sz="2400">
                <a:solidFill>
                  <a:srgbClr val="980000"/>
                </a:solidFill>
              </a:rPr>
            </a:br>
            <a:r>
              <a:rPr lang="zh-TW" sz="2400">
                <a:solidFill>
                  <a:srgbClr val="980000"/>
                </a:solidFill>
              </a:rPr>
              <a:t>申請的DOVE帳號即為</a:t>
            </a:r>
            <a:br>
              <a:rPr lang="zh-TW" sz="2400">
                <a:solidFill>
                  <a:srgbClr val="980000"/>
                </a:solidFill>
              </a:rPr>
            </a:br>
            <a:r>
              <a:rPr lang="zh-TW" sz="2400">
                <a:solidFill>
                  <a:srgbClr val="980000"/>
                </a:solidFill>
              </a:rPr>
              <a:t>縣內單一帳號!</a:t>
            </a:r>
            <a:endParaRPr sz="2400">
              <a:solidFill>
                <a:srgbClr val="980000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434343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82" name="Google Shape;18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1875" y="2112825"/>
            <a:ext cx="4089802" cy="283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9"/>
          <p:cNvSpPr txBox="1"/>
          <p:nvPr>
            <p:ph type="title"/>
          </p:nvPr>
        </p:nvSpPr>
        <p:spPr>
          <a:xfrm>
            <a:off x="224400" y="19577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教育網路中心業務報告-教育體系單一簽入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 txBox="1"/>
          <p:nvPr>
            <p:ph idx="1" type="body"/>
          </p:nvPr>
        </p:nvSpPr>
        <p:spPr>
          <a:xfrm>
            <a:off x="224400" y="881650"/>
            <a:ext cx="8520600" cy="37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DFKai-SB"/>
              <a:buChar char="❖"/>
            </a:pPr>
            <a:r>
              <a:rPr lang="zh-TW" sz="2400"/>
              <a:t>學生單一帳號查詢方式：</a:t>
            </a:r>
            <a:r>
              <a:rPr lang="zh-TW" sz="1400">
                <a:solidFill>
                  <a:srgbClr val="A61C00"/>
                </a:solidFill>
              </a:rPr>
              <a:t>  (主任及資訊有權限可開啟或關閉其他教師瀏覽權限)</a:t>
            </a:r>
            <a:endParaRPr sz="1400">
              <a:solidFill>
                <a:srgbClr val="A61C00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zh-TW" sz="2400"/>
              <a:t>資訊入口網-個人服務-個人資料-查詢工作狀態 </a:t>
            </a:r>
            <a:endParaRPr sz="2400"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34343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Google Shape;1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2101" y="1735450"/>
            <a:ext cx="4966801" cy="28372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90" name="Google Shape;19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400" y="1785776"/>
            <a:ext cx="4548499" cy="2731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91" name="Google Shape;191;p20"/>
          <p:cNvSpPr txBox="1"/>
          <p:nvPr>
            <p:ph type="title"/>
          </p:nvPr>
        </p:nvSpPr>
        <p:spPr>
          <a:xfrm>
            <a:off x="224400" y="19577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教育網路中心業務報告-教育體系單一簽入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1"/>
          <p:cNvSpPr txBox="1"/>
          <p:nvPr>
            <p:ph type="title"/>
          </p:nvPr>
        </p:nvSpPr>
        <p:spPr>
          <a:xfrm>
            <a:off x="1106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學生啟用GOOGLE服務方式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7" name="Google Shape;19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5924" y="0"/>
            <a:ext cx="417133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700" y="1513124"/>
            <a:ext cx="2140426" cy="138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46475" y="1361999"/>
            <a:ext cx="2419450" cy="3367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1"/>
          <p:cNvSpPr txBox="1"/>
          <p:nvPr/>
        </p:nvSpPr>
        <p:spPr>
          <a:xfrm>
            <a:off x="2678650" y="4552950"/>
            <a:ext cx="9399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Playfair Display"/>
                <a:ea typeface="Playfair Display"/>
                <a:cs typeface="Playfair Display"/>
                <a:sym typeface="Playfair Display"/>
              </a:rPr>
              <a:t>啟用按此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01" name="Google Shape;201;p21"/>
          <p:cNvSpPr txBox="1"/>
          <p:nvPr/>
        </p:nvSpPr>
        <p:spPr>
          <a:xfrm>
            <a:off x="324063" y="2849925"/>
            <a:ext cx="22224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Playfair Display"/>
                <a:ea typeface="Playfair Display"/>
                <a:cs typeface="Playfair Display"/>
                <a:sym typeface="Playfair Display"/>
              </a:rPr>
              <a:t>學生入口服務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 u="sng">
                <a:solidFill>
                  <a:schemeClr val="hlink"/>
                </a:solidFill>
                <a:hlinkClick r:id="rId6"/>
              </a:rPr>
              <a:t>https://stuportal.boe.ttct.edu.tw/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